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116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67E5-A098-4301-BA1E-D67F0704D0A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07107-FF20-4F37-A341-D3361660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4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18a7aa9a_0_217:notes"/>
          <p:cNvSpPr txBox="1">
            <a:spLocks noGrp="1"/>
          </p:cNvSpPr>
          <p:nvPr>
            <p:ph type="body" idx="1"/>
          </p:nvPr>
        </p:nvSpPr>
        <p:spPr>
          <a:xfrm>
            <a:off x="906357" y="4715147"/>
            <a:ext cx="4985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f818a7aa9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649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818a7aa9a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818a7aa9a_0_424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8a6ab78f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8a6ab78fa_0_29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8a6ab78f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8a6ab78fa_0_38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8a6ab78f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8a6ab78fa_0_46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8a6ab78f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8a6ab78fa_0_54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8a6ab78f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8a6ab78fa_0_65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8a6ab78f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8a6ab78fa_0_73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8a6ab78f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8a6ab78fa_0_124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8a6ab78f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8a6ab78fa_0_86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8a6ab78f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8a6ab78fa_0_94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8a6ab78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8a6ab78fa_0_2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8a6ab78f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8a6ab78fa_0_105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8a6ab78f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8a6ab78fa_0_113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b4c25e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b4c25efbe_0_0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36cb887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2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36cb8877d_0_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f36cb8877d_0_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818a7aa9a_0_224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f818a7aa9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818a7aa9a_0_238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f818a7aa9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818a7aa9a_0_257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818a7aa9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818a7aa9a_0_289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f818a7aa9a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818a7aa9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2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818a7aa9a_0_30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f818a7aa9a_0_30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2d2f6b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2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2d2f6bcc_0_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02d2f6bcc_0_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8a6ab78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497"/>
            <a:ext cx="6042300" cy="37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8a6ab78fa_0_20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BA2A-A101-4E20-3567-DEEB2462A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184DD-CE4A-A50D-4B6D-EF4F3B65D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2E54-1917-7CBB-861A-4204DCA4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1A60-AFA0-161C-442C-7FC42A1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A5B6F-9E52-86C4-6681-2397A40D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3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4965-818A-DC4B-AEFB-7A611F2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E63F7-5193-B904-E79B-22F5E4708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98BF-8D92-4B9F-AE30-9E9FDDD9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7A9CF-661C-4AA4-7B21-D7701230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B5A3-14F7-F575-4F8D-B2464E8C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96373-06F2-79C1-14B8-A46AC902A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DFDEB-130D-E177-8DD0-C175D9C04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2465-6473-934C-3A84-BB0D140A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5288D-1897-CA64-E337-DD950AC5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CC79-95FE-6343-716C-E04215B8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0" type="tx">
  <p:cSld name="Title Only 0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303464" y="212005"/>
            <a:ext cx="98420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Avenir"/>
              <a:buNone/>
              <a:defRPr sz="4267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5892800" y="6170083"/>
            <a:ext cx="2844800" cy="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/>
          </a:blip>
          <a:srcRect b="26465"/>
          <a:stretch/>
        </p:blipFill>
        <p:spPr>
          <a:xfrm>
            <a:off x="2406834" y="3167096"/>
            <a:ext cx="7378700" cy="30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>
            <a:off x="200" y="6220900"/>
            <a:ext cx="12192000" cy="1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2"/>
          </p:nvPr>
        </p:nvSpPr>
        <p:spPr>
          <a:xfrm>
            <a:off x="11842879" y="6476507"/>
            <a:ext cx="327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67" y="6457584"/>
            <a:ext cx="1561051" cy="340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8441400" y="6457500"/>
            <a:ext cx="2486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33" b="0" i="0" u="none" strike="noStrike" cap="none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Proprietary and Confidential</a:t>
            </a:r>
            <a:endParaRPr sz="1333" b="0" i="0" u="none" strike="noStrike" cap="none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29491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itle 1-dark">
  <p:cSld name="Blank with Title 1-dark">
    <p:bg>
      <p:bgPr>
        <a:solidFill>
          <a:srgbClr val="07071D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 sz="3200">
                <a:solidFill>
                  <a:srgbClr val="E4E4E4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/>
          <p:nvPr/>
        </p:nvSpPr>
        <p:spPr>
          <a:xfrm>
            <a:off x="11439580" y="6412971"/>
            <a:ext cx="730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333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6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326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63">
          <p15:clr>
            <a:srgbClr val="FBAE40"/>
          </p15:clr>
        </p15:guide>
        <p15:guide id="3" pos="56">
          <p15:clr>
            <a:srgbClr val="FBAE40"/>
          </p15:clr>
        </p15:guide>
        <p15:guide id="4" pos="50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itle 1-dark 1">
  <p:cSld name="Blank with Title 1-dark 1">
    <p:bg>
      <p:bgPr>
        <a:solidFill>
          <a:srgbClr val="07071D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 sz="3200">
                <a:solidFill>
                  <a:srgbClr val="E4E4E4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11439580" y="6412971"/>
            <a:ext cx="730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333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6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902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63">
          <p15:clr>
            <a:srgbClr val="FBAE40"/>
          </p15:clr>
        </p15:guide>
        <p15:guide id="3" pos="56">
          <p15:clr>
            <a:srgbClr val="FBAE40"/>
          </p15:clr>
        </p15:guide>
        <p15:guide id="4" pos="50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1-dark">
  <p:cSld name="Bullets 1-dark">
    <p:bg>
      <p:bgPr>
        <a:solidFill>
          <a:srgbClr val="07071D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11842879" y="6476507"/>
            <a:ext cx="327200" cy="302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buClr>
                <a:srgbClr val="A6A6A6"/>
              </a:buClr>
              <a:buSzPts val="800"/>
              <a:buFont typeface="Arial"/>
              <a:buNone/>
              <a:defRPr/>
            </a:lvl1pPr>
            <a:lvl2pPr lvl="1" rtl="0">
              <a:buClr>
                <a:srgbClr val="A6A6A6"/>
              </a:buClr>
              <a:buSzPts val="800"/>
              <a:buFont typeface="Arial"/>
              <a:buNone/>
              <a:defRPr/>
            </a:lvl2pPr>
            <a:lvl3pPr lvl="2" rtl="0">
              <a:buClr>
                <a:srgbClr val="A6A6A6"/>
              </a:buClr>
              <a:buSzPts val="800"/>
              <a:buFont typeface="Arial"/>
              <a:buNone/>
              <a:defRPr/>
            </a:lvl3pPr>
            <a:lvl4pPr lvl="3" rtl="0">
              <a:buClr>
                <a:srgbClr val="A6A6A6"/>
              </a:buClr>
              <a:buSzPts val="800"/>
              <a:buFont typeface="Arial"/>
              <a:buNone/>
              <a:defRPr/>
            </a:lvl4pPr>
            <a:lvl5pPr lvl="4" rtl="0">
              <a:buClr>
                <a:srgbClr val="A6A6A6"/>
              </a:buClr>
              <a:buSzPts val="800"/>
              <a:buFont typeface="Arial"/>
              <a:buNone/>
              <a:defRPr/>
            </a:lvl5pPr>
            <a:lvl6pPr lvl="5" rtl="0">
              <a:buClr>
                <a:srgbClr val="A6A6A6"/>
              </a:buClr>
              <a:buSzPts val="800"/>
              <a:buFont typeface="Arial"/>
              <a:buNone/>
              <a:defRPr/>
            </a:lvl6pPr>
            <a:lvl7pPr lvl="6" rtl="0">
              <a:buClr>
                <a:srgbClr val="A6A6A6"/>
              </a:buClr>
              <a:buSzPts val="800"/>
              <a:buFont typeface="Arial"/>
              <a:buNone/>
              <a:defRPr/>
            </a:lvl7pPr>
            <a:lvl8pPr lvl="7" rtl="0">
              <a:buClr>
                <a:srgbClr val="A6A6A6"/>
              </a:buClr>
              <a:buSzPts val="800"/>
              <a:buFont typeface="Arial"/>
              <a:buNone/>
              <a:defRPr/>
            </a:lvl8pPr>
            <a:lvl9pPr lvl="8" rtl="0">
              <a:buClr>
                <a:srgbClr val="A6A6A6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534300" y="1332033"/>
            <a:ext cx="11037200" cy="4391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82588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2100"/>
              <a:buChar char="•"/>
              <a:defRPr>
                <a:solidFill>
                  <a:srgbClr val="A6A6A6"/>
                </a:solidFill>
              </a:defRPr>
            </a:lvl1pPr>
            <a:lvl2pPr marL="1219170" lvl="1" indent="-457189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>
                <a:solidFill>
                  <a:srgbClr val="A6A6A6"/>
                </a:solidFill>
              </a:defRPr>
            </a:lvl2pPr>
            <a:lvl3pPr marL="1828754" lvl="2" indent="-431789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500"/>
              <a:buChar char="•"/>
              <a:defRPr>
                <a:solidFill>
                  <a:srgbClr val="A6A6A6"/>
                </a:solidFill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400"/>
              <a:buChar char="•"/>
              <a:defRPr>
                <a:solidFill>
                  <a:srgbClr val="A6A6A6"/>
                </a:solidFill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6pPr>
            <a:lvl7pPr marL="4267093" lvl="6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7pPr>
            <a:lvl8pPr marL="4876678" lvl="7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8pPr>
            <a:lvl9pPr marL="5486263" lvl="8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 sz="3200">
                <a:solidFill>
                  <a:srgbClr val="E4E4E4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400"/>
              <a:buNone/>
              <a:defRPr>
                <a:solidFill>
                  <a:srgbClr val="E4E4E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943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solidFill>
          <a:srgbClr val="00000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968" y="887500"/>
            <a:ext cx="3538065" cy="7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/>
        </p:nvSpPr>
        <p:spPr>
          <a:xfrm>
            <a:off x="3788067" y="6384500"/>
            <a:ext cx="47156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67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Please do not forward. Proprietary &amp; Confidential material</a:t>
            </a:r>
            <a:endParaRPr sz="1067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1174999" y="2968207"/>
            <a:ext cx="98420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nir"/>
              <a:buNone/>
              <a:defRPr sz="3200" i="0" u="none" strike="noStrike" cap="none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27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63">
          <p15:clr>
            <a:srgbClr val="FBAE40"/>
          </p15:clr>
        </p15:guide>
        <p15:guide id="3" pos="56">
          <p15:clr>
            <a:srgbClr val="FBAE40"/>
          </p15:clr>
        </p15:guide>
        <p15:guide id="4" pos="5040">
          <p15:clr>
            <a:srgbClr val="FBAE40"/>
          </p15:clr>
        </p15:guide>
        <p15:guide id="5" pos="57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and bullets-dark">
  <p:cSld name="Subtitle and bullets-dark">
    <p:bg>
      <p:bgPr>
        <a:solidFill>
          <a:srgbClr val="07071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11842879" y="6476507"/>
            <a:ext cx="327200" cy="302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295000" y="740400"/>
            <a:ext cx="7019200" cy="522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3D85C6"/>
                </a:solidFill>
              </a:defRPr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667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822533" y="1594833"/>
            <a:ext cx="10588000" cy="414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82588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2100"/>
              <a:buChar char="•"/>
              <a:defRPr>
                <a:solidFill>
                  <a:srgbClr val="A6A6A6"/>
                </a:solidFill>
              </a:defRPr>
            </a:lvl1pPr>
            <a:lvl2pPr marL="1219170" lvl="1" indent="-457189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>
                <a:solidFill>
                  <a:srgbClr val="A6A6A6"/>
                </a:solidFill>
              </a:defRPr>
            </a:lvl2pPr>
            <a:lvl3pPr marL="1828754" lvl="2" indent="-431789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500"/>
              <a:buChar char="•"/>
              <a:defRPr>
                <a:solidFill>
                  <a:srgbClr val="A6A6A6"/>
                </a:solidFill>
              </a:defRPr>
            </a:lvl3pPr>
            <a:lvl4pPr marL="2438339" lvl="3" indent="-423323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400"/>
              <a:buChar char="•"/>
              <a:defRPr>
                <a:solidFill>
                  <a:srgbClr val="A6A6A6"/>
                </a:solidFill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6pPr>
            <a:lvl7pPr marL="4267093" lvl="6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7pPr>
            <a:lvl8pPr marL="4876678" lvl="7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8pPr>
            <a:lvl9pPr marL="5486263" lvl="8" indent="-406390" rtl="0">
              <a:spcBef>
                <a:spcPts val="667"/>
              </a:spcBef>
              <a:spcAft>
                <a:spcPts val="0"/>
              </a:spcAft>
              <a:buClr>
                <a:srgbClr val="A6A6A6"/>
              </a:buClr>
              <a:buSzPts val="1200"/>
              <a:buChar char="•"/>
              <a:defRPr>
                <a:solidFill>
                  <a:srgbClr val="A6A6A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 sz="3200">
                <a:solidFill>
                  <a:srgbClr val="D2D5DA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2D5DA"/>
              </a:buClr>
              <a:buSzPts val="2400"/>
              <a:buNone/>
              <a:defRPr>
                <a:solidFill>
                  <a:srgbClr val="D2D5DA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13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D1BA-D499-C1D6-B89C-2D8C6AD2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C6E6-35DF-EE94-2766-2DA4A7B0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17D2-3220-0A15-E2B9-C7CBBF6D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A37B-E7B7-7BC1-1640-FEFC5D97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213E-2C30-98DC-8E2C-B8D4E43C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91C-B1A5-8C2E-08BD-888E35FE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3CE46-9118-1CFA-F037-19C9BBB38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5758-2871-AB1B-C8CF-7716B4B9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0713-5310-7335-8D07-528EB8DE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44948-3076-DF14-E3B2-F279E4D4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6C51-DFC5-A405-4628-0023ABF6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0E36-2574-ECEF-355A-5D5D6EF36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DC683-9503-242B-BD38-040D99409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6EA6D-05DA-D922-9554-807A108E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55F88-CBC6-2EAE-1C0F-E58FC24E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8F71-F17C-2285-C164-9F840B8F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9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BADF-E3ED-6A5F-E0B6-49F971A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CCD7-A0DA-DB3D-6FAB-273B510F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DD6D0-1102-DB4E-ADA6-616C47513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731D4-3ACB-8B26-BA44-9B0E4390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A77DF-0FAB-DDC1-E334-7C2571884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CC7A1-AF7F-0AFE-0F94-572221B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585AE-F874-08E1-9D4D-EF72FF0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9EB40-4BC6-16DB-CD28-E2197427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8D69-56BC-2202-8DEF-1F6D5753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59DA4-28D4-DA84-4350-FB38A29A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4BE1D-7E0B-B90C-E8DB-D8618198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7E465-F3AC-B4C5-68CA-44EBB1F1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4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656DB9-907D-D838-8221-8F4C6460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B5BF8-E8AA-3CA8-A202-F8072AD4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2672-72FA-82D1-EB19-7FD16A4C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9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0D4E-A42A-716E-A702-9D0EC684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18BC7-259E-86BB-78EF-05E7AAE9A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F42FC-3FA4-F549-BA04-4D55F1077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DDC60-A74E-854A-2419-612C8695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8926B-D107-45CA-85E6-9D317B90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851EB-64D9-3A2C-AE8F-4B37E1E5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FA04-1E8A-89FD-E650-9E19675E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C7737-2DED-A6CC-3255-3A151728F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FFE5C-1E14-D4EE-E3C2-742C7B826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EEAE-D0D0-DA1D-2A07-5CBBB4D0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1E71A-DB53-6CF2-D8CE-D28F003B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2F12A-0762-36E0-CA62-D8F91D37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88D82-B6D7-57F8-179E-35254BF4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29C7-ACBA-9DED-3218-CF64EE95F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D1A1-A71D-5BBE-14C9-704122037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93C2-E99C-40FB-96A1-B61680368CCA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08A5A-7F97-E192-BC4C-DFAB769D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805C-27E8-F11E-D00D-2BA37BB1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9F464-345D-4E55-B072-0813EBA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ncampus.fr/evenement/live-smart-ship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hyperlink" Target="https://sv-oldendorff.alphaorimarin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smartvoyagersupport@alpahori.s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EBE21D93-2A98-CE8F-0CCB-4C2AC53F2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45" b="23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6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0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296" name="Google Shape;296;p40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97" name="Google Shape;2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303333" y="842333"/>
            <a:ext cx="18864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667"/>
              <a:t>Workflow  </a:t>
            </a:r>
            <a:endParaRPr sz="2667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525" y="147567"/>
            <a:ext cx="6870564" cy="606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1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06" name="Google Shape;306;p41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07" name="Google Shape;3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1714400" y="147567"/>
            <a:ext cx="10305200" cy="15588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933">
                <a:solidFill>
                  <a:schemeClr val="lt2"/>
                </a:solidFill>
              </a:rPr>
              <a:t>Signing in to the platform</a:t>
            </a:r>
            <a:endParaRPr sz="2933">
              <a:solidFill>
                <a:schemeClr val="lt2"/>
              </a:solidFill>
            </a:endParaRPr>
          </a:p>
          <a:p>
            <a:pPr marL="152396"/>
            <a:endParaRPr sz="2933">
              <a:solidFill>
                <a:schemeClr val="lt2"/>
              </a:solidFill>
            </a:endParaRPr>
          </a:p>
          <a:p>
            <a:pPr>
              <a:buClr>
                <a:schemeClr val="dk1"/>
              </a:buClr>
              <a:buSzPts val="3200"/>
            </a:pPr>
            <a:r>
              <a:rPr lang="en-US" sz="1800">
                <a:solidFill>
                  <a:schemeClr val="lt2"/>
                </a:solidFill>
              </a:rPr>
              <a:t>Open a web browser and enter </a:t>
            </a:r>
            <a:r>
              <a:rPr lang="en-US" sz="18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https://sv-oldendorff.alphaorimarine.com</a:t>
            </a:r>
            <a:r>
              <a:rPr lang="en-US" sz="1800">
                <a:solidFill>
                  <a:srgbClr val="00AEEF"/>
                </a:solidFill>
              </a:rPr>
              <a:t>. </a:t>
            </a:r>
            <a:endParaRPr sz="2933">
              <a:solidFill>
                <a:srgbClr val="00AEEF"/>
              </a:solidFill>
            </a:endParaRPr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39831" y="2516336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marL="609585" indent="-389457">
              <a:lnSpc>
                <a:spcPct val="200000"/>
              </a:lnSpc>
              <a:spcBef>
                <a:spcPts val="1600"/>
              </a:spcBef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-US" sz="1333">
                <a:solidFill>
                  <a:schemeClr val="lt2"/>
                </a:solidFill>
              </a:rPr>
              <a:t>Enter the following credentials:</a:t>
            </a:r>
            <a:endParaRPr sz="1333">
              <a:solidFill>
                <a:schemeClr val="lt2"/>
              </a:solidFill>
            </a:endParaRPr>
          </a:p>
          <a:p>
            <a:pPr marL="1219170" lvl="1" indent="-389457">
              <a:lnSpc>
                <a:spcPct val="200000"/>
              </a:lnSpc>
              <a:buClr>
                <a:schemeClr val="lt2"/>
              </a:buClr>
              <a:buSzPts val="1000"/>
              <a:buFont typeface="Roboto"/>
              <a:buChar char="○"/>
            </a:pPr>
            <a:r>
              <a:rPr lang="en-US" sz="1333" b="1">
                <a:solidFill>
                  <a:schemeClr val="lt2"/>
                </a:solidFill>
              </a:rPr>
              <a:t>User Name</a:t>
            </a:r>
            <a:r>
              <a:rPr lang="en-US" sz="1333">
                <a:solidFill>
                  <a:schemeClr val="lt2"/>
                </a:solidFill>
              </a:rPr>
              <a:t> - Enter the SMARTVoyager user ID.</a:t>
            </a:r>
            <a:endParaRPr sz="1333">
              <a:solidFill>
                <a:schemeClr val="lt2"/>
              </a:solidFill>
            </a:endParaRPr>
          </a:p>
          <a:p>
            <a:pPr marL="1219170" lvl="1" indent="-389457">
              <a:lnSpc>
                <a:spcPct val="200000"/>
              </a:lnSpc>
              <a:buClr>
                <a:schemeClr val="lt2"/>
              </a:buClr>
              <a:buSzPts val="1000"/>
              <a:buFont typeface="Roboto"/>
              <a:buChar char="○"/>
            </a:pPr>
            <a:r>
              <a:rPr lang="en-US" sz="1333" b="1">
                <a:solidFill>
                  <a:schemeClr val="lt2"/>
                </a:solidFill>
              </a:rPr>
              <a:t>Password </a:t>
            </a:r>
            <a:r>
              <a:rPr lang="en-US" sz="1333">
                <a:solidFill>
                  <a:schemeClr val="lt2"/>
                </a:solidFill>
              </a:rPr>
              <a:t>- Enter the SMARTVoyager password.</a:t>
            </a:r>
            <a:endParaRPr sz="1333">
              <a:solidFill>
                <a:schemeClr val="lt2"/>
              </a:solidFill>
            </a:endParaRPr>
          </a:p>
          <a:p>
            <a:pPr marL="609585" indent="-389457">
              <a:lnSpc>
                <a:spcPct val="200000"/>
              </a:lnSpc>
              <a:buClr>
                <a:schemeClr val="lt2"/>
              </a:buClr>
              <a:buSzPts val="1000"/>
              <a:buFont typeface="Roboto"/>
              <a:buAutoNum type="arabicPeriod"/>
            </a:pPr>
            <a:r>
              <a:rPr lang="en-US" sz="1333">
                <a:solidFill>
                  <a:schemeClr val="lt2"/>
                </a:solidFill>
              </a:rPr>
              <a:t>Click </a:t>
            </a:r>
            <a:r>
              <a:rPr lang="en-US" sz="1333" b="1">
                <a:solidFill>
                  <a:schemeClr val="lt2"/>
                </a:solidFill>
              </a:rPr>
              <a:t>Sign In</a:t>
            </a:r>
            <a:r>
              <a:rPr lang="en-US" sz="1333">
                <a:solidFill>
                  <a:schemeClr val="lt2"/>
                </a:solidFill>
              </a:rPr>
              <a:t>.</a:t>
            </a: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801" y="1939567"/>
            <a:ext cx="7063465" cy="323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42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16" name="Google Shape;316;p42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17" name="Google Shape;3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1714400" y="246367"/>
            <a:ext cx="10023600" cy="10468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 b="1"/>
              <a:t>Landing Page - Map View</a:t>
            </a:r>
            <a:endParaRPr sz="2000"/>
          </a:p>
          <a:p>
            <a:endParaRPr sz="2000"/>
          </a:p>
          <a:p>
            <a:r>
              <a:rPr lang="en-US" sz="2000"/>
              <a:t>The map area displays the position of the vessels based on the last received AIS data.  </a:t>
            </a:r>
            <a:endParaRPr sz="2000"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600" y="1346067"/>
            <a:ext cx="10633867" cy="484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3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26" name="Google Shape;326;p43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27" name="Google Shape;32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1648833" y="246367"/>
            <a:ext cx="10366000" cy="6180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 b="1"/>
              <a:t>Selecting the ships that you want to follow</a:t>
            </a:r>
            <a:endParaRPr sz="2000" b="1"/>
          </a:p>
          <a:p>
            <a:endParaRPr sz="2000" b="1"/>
          </a:p>
          <a:p>
            <a:r>
              <a:rPr lang="en-US" sz="2000"/>
              <a:t>  </a:t>
            </a:r>
            <a:endParaRPr sz="2000"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973833" y="5830167"/>
            <a:ext cx="10961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067"/>
              <a:t>Notes: You can select to view a ships data without making them your favorite also. Checkbox is used for this purpose. You will get any notifications  for your favourite ships only.</a:t>
            </a:r>
            <a:endParaRPr sz="1067"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034" y="673249"/>
            <a:ext cx="10961065" cy="4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4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36" name="Google Shape;336;p44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37" name="Google Shape;33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2228856" y="246367"/>
            <a:ext cx="4853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667"/>
              <a:t>Voyage / Vessel Creation</a:t>
            </a:r>
            <a:endParaRPr sz="2667"/>
          </a:p>
        </p:txBody>
      </p:sp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993900"/>
            <a:ext cx="11785599" cy="500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46" name="Google Shape;346;p45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47" name="Google Shape;34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2255233" y="470571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Daily monitoring of your ships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512233" y="5526833"/>
            <a:ext cx="10961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333"/>
              <a:t>Notes: Voyage performance  and cost deviation show more details on hover</a:t>
            </a:r>
            <a:endParaRPr sz="1333"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1535871"/>
            <a:ext cx="11819099" cy="309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46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57" name="Google Shape;357;p46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58" name="Google Shape;35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63044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Daily monitoring of your ships - Vessel view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3728164" y="26482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83" y="856767"/>
            <a:ext cx="10657735" cy="5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7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67" name="Google Shape;367;p47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68" name="Google Shape;36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Voyage Opt - Vessel view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605" y="765568"/>
            <a:ext cx="10384145" cy="499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8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77" name="Google Shape;377;p48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78" name="Google Shape;378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79960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Voyage Opt - More about routing (the grid monitoring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605" y="765568"/>
            <a:ext cx="10384145" cy="499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201" y="1922132"/>
            <a:ext cx="8158567" cy="301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9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88" name="Google Shape;388;p49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389" name="Google Shape;38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CP Module - Fleet View</a:t>
            </a:r>
            <a:endParaRPr sz="2000"/>
          </a:p>
        </p:txBody>
      </p:sp>
      <p:sp>
        <p:nvSpPr>
          <p:cNvPr id="391" name="Google Shape;391;p49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8" y="734838"/>
            <a:ext cx="11544500" cy="496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915" y="3886209"/>
            <a:ext cx="6339768" cy="21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04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2694400" y="3131000"/>
            <a:ext cx="6803200" cy="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en-US" sz="3067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Ship As A Digital Enterprise</a:t>
            </a:r>
            <a:endParaRPr sz="3067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624000" y="3727000"/>
            <a:ext cx="109440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algn="ctr">
              <a:buClr>
                <a:srgbClr val="FFFFFF"/>
              </a:buClr>
              <a:buSzPts val="2000"/>
            </a:pPr>
            <a:r>
              <a:rPr lang="en-US" sz="2533">
                <a:solidFill>
                  <a:srgbClr val="82BEDA"/>
                </a:solidFill>
                <a:latin typeface="Avenir"/>
                <a:ea typeface="Avenir"/>
                <a:cs typeface="Avenir"/>
                <a:sym typeface="Avenir"/>
              </a:rPr>
              <a:t>Generating Value in Maritime Operations</a:t>
            </a:r>
            <a:endParaRPr sz="2533">
              <a:solidFill>
                <a:srgbClr val="82BED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7601" y="943594"/>
            <a:ext cx="6803201" cy="148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0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399" name="Google Shape;399;p50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00" name="Google Shape;400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CP Module - Details at ship level 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403" name="Google Shape;4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67" y="890918"/>
            <a:ext cx="90170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894" y="3341601"/>
            <a:ext cx="7905465" cy="25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51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410" name="Google Shape;410;p51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11" name="Google Shape;411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2255233" y="246367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000"/>
              <a:t>Various Reports</a:t>
            </a:r>
            <a:endParaRPr sz="2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413" name="Google Shape;413;p51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pic>
        <p:nvPicPr>
          <p:cNvPr id="414" name="Google Shape;4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67" y="848823"/>
            <a:ext cx="11685333" cy="472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52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420" name="Google Shape;420;p52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21" name="Google Shape;42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3553700" y="3218800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4000"/>
              <a:t>       Questions ?</a:t>
            </a:r>
            <a:endParaRPr sz="4000"/>
          </a:p>
          <a:p>
            <a:r>
              <a:rPr lang="en-US" sz="2000"/>
              <a:t> </a:t>
            </a:r>
            <a:endParaRPr sz="2000"/>
          </a:p>
        </p:txBody>
      </p:sp>
      <p:sp>
        <p:nvSpPr>
          <p:cNvPr id="423" name="Google Shape;423;p52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  <p:sp>
        <p:nvSpPr>
          <p:cNvPr id="424" name="Google Shape;424;p52"/>
          <p:cNvSpPr txBox="1">
            <a:spLocks noGrp="1"/>
          </p:cNvSpPr>
          <p:nvPr>
            <p:ph type="subTitle" idx="4294967295"/>
          </p:nvPr>
        </p:nvSpPr>
        <p:spPr>
          <a:xfrm>
            <a:off x="481733" y="4424000"/>
            <a:ext cx="10925600" cy="838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t" anchorCtr="0">
            <a:noAutofit/>
          </a:bodyPr>
          <a:lstStyle/>
          <a:p>
            <a:pPr marL="0" indent="0">
              <a:spcBef>
                <a:spcPts val="667"/>
              </a:spcBef>
              <a:buNone/>
            </a:pPr>
            <a:r>
              <a:rPr lang="en-US">
                <a:solidFill>
                  <a:schemeClr val="accent1"/>
                </a:solidFill>
              </a:rPr>
              <a:t>Please feel free to reach out to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smartvoyagersupport@alpahori.sg</a:t>
            </a:r>
            <a:r>
              <a:rPr lang="en-US">
                <a:solidFill>
                  <a:schemeClr val="accent1"/>
                </a:solidFill>
              </a:rPr>
              <a:t> for additional questions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3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430" name="Google Shape;430;p53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31" name="Google Shape;431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4157549" y="3218800"/>
            <a:ext cx="5011600" cy="42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4000"/>
              <a:t>       Thanks!</a:t>
            </a:r>
            <a:endParaRPr sz="4000"/>
          </a:p>
        </p:txBody>
      </p:sp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>
            <a:spLocks noGrp="1"/>
          </p:cNvSpPr>
          <p:nvPr>
            <p:ph type="sldNum" idx="12"/>
          </p:nvPr>
        </p:nvSpPr>
        <p:spPr>
          <a:xfrm>
            <a:off x="11842879" y="6476507"/>
            <a:ext cx="327200" cy="3028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b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sp>
        <p:nvSpPr>
          <p:cNvPr id="440" name="Google Shape;440;p54"/>
          <p:cNvSpPr txBox="1">
            <a:spLocks noGrp="1"/>
          </p:cNvSpPr>
          <p:nvPr>
            <p:ph type="subTitle" idx="1"/>
          </p:nvPr>
        </p:nvSpPr>
        <p:spPr>
          <a:xfrm>
            <a:off x="295000" y="740400"/>
            <a:ext cx="10925600" cy="838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t" anchorCtr="0">
            <a:noAutofit/>
          </a:bodyPr>
          <a:lstStyle/>
          <a:p>
            <a:pPr marL="0" indent="0"/>
            <a:r>
              <a:rPr lang="en-US"/>
              <a:t>At the beginning of the voyage and at every noon - all possible weather and speed combination are evaluated to arrive at optimized speed advice from current location  till till the end of the voyage</a:t>
            </a:r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r>
              <a:rPr lang="en-US"/>
              <a:t>Optimization algorithm_cropped section of network options</a:t>
            </a:r>
            <a:endParaRPr/>
          </a:p>
        </p:txBody>
      </p:sp>
      <p:pic>
        <p:nvPicPr>
          <p:cNvPr id="442" name="Google Shape;4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785333"/>
            <a:ext cx="12192004" cy="43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3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169" name="Google Shape;169;p33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0" name="Google Shape;17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1714400" y="1484333"/>
            <a:ext cx="10305200" cy="33700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933">
                <a:solidFill>
                  <a:schemeClr val="lt2"/>
                </a:solidFill>
              </a:rPr>
              <a:t>Agenda</a:t>
            </a:r>
            <a:endParaRPr sz="2933">
              <a:solidFill>
                <a:schemeClr val="lt2"/>
              </a:solidFill>
            </a:endParaRPr>
          </a:p>
          <a:p>
            <a:endParaRPr sz="2933">
              <a:solidFill>
                <a:schemeClr val="lt2"/>
              </a:solidFill>
            </a:endParaRPr>
          </a:p>
          <a:p>
            <a:pPr marL="609585" indent="-491054">
              <a:buClr>
                <a:schemeClr val="lt2"/>
              </a:buClr>
              <a:buSzPts val="2200"/>
              <a:buChar char="●"/>
            </a:pPr>
            <a:r>
              <a:rPr lang="en-US" sz="2933">
                <a:solidFill>
                  <a:schemeClr val="lt2"/>
                </a:solidFill>
              </a:rPr>
              <a:t>Brief introduction</a:t>
            </a:r>
            <a:endParaRPr sz="2933">
              <a:solidFill>
                <a:schemeClr val="lt2"/>
              </a:solidFill>
            </a:endParaRPr>
          </a:p>
          <a:p>
            <a:pPr marL="609585" indent="-491054">
              <a:buClr>
                <a:schemeClr val="lt2"/>
              </a:buClr>
              <a:buSzPts val="2200"/>
              <a:buChar char="●"/>
            </a:pPr>
            <a:r>
              <a:rPr lang="en-US" sz="2933">
                <a:solidFill>
                  <a:schemeClr val="lt2"/>
                </a:solidFill>
              </a:rPr>
              <a:t>Who we are </a:t>
            </a:r>
            <a:endParaRPr sz="2933">
              <a:solidFill>
                <a:schemeClr val="lt2"/>
              </a:solidFill>
            </a:endParaRPr>
          </a:p>
          <a:p>
            <a:pPr marL="609585" indent="-491054">
              <a:buClr>
                <a:schemeClr val="lt2"/>
              </a:buClr>
              <a:buSzPts val="2200"/>
              <a:buChar char="●"/>
            </a:pPr>
            <a:r>
              <a:rPr lang="en-US" sz="2933">
                <a:solidFill>
                  <a:schemeClr val="lt2"/>
                </a:solidFill>
              </a:rPr>
              <a:t>Workflow</a:t>
            </a:r>
            <a:endParaRPr sz="2933">
              <a:solidFill>
                <a:schemeClr val="lt2"/>
              </a:solidFill>
            </a:endParaRPr>
          </a:p>
          <a:p>
            <a:pPr marL="609585" indent="-491054">
              <a:buClr>
                <a:schemeClr val="lt2"/>
              </a:buClr>
              <a:buSzPts val="2200"/>
              <a:buChar char="●"/>
            </a:pPr>
            <a:r>
              <a:rPr lang="en-US" sz="2933">
                <a:solidFill>
                  <a:schemeClr val="lt2"/>
                </a:solidFill>
              </a:rPr>
              <a:t>Quick demo of most important screens</a:t>
            </a:r>
            <a:endParaRPr sz="2933">
              <a:solidFill>
                <a:schemeClr val="lt2"/>
              </a:solidFill>
            </a:endParaRPr>
          </a:p>
          <a:p>
            <a:pPr marL="609585" indent="-491054">
              <a:buClr>
                <a:schemeClr val="lt2"/>
              </a:buClr>
              <a:buSzPts val="2200"/>
              <a:buChar char="●"/>
            </a:pPr>
            <a:r>
              <a:rPr lang="en-US" sz="2933">
                <a:solidFill>
                  <a:schemeClr val="lt2"/>
                </a:solidFill>
              </a:rPr>
              <a:t>Questions</a:t>
            </a:r>
            <a:endParaRPr sz="2933">
              <a:solidFill>
                <a:schemeClr val="lt2"/>
              </a:solidFill>
            </a:endParaRPr>
          </a:p>
          <a:p>
            <a:endParaRPr sz="2933">
              <a:solidFill>
                <a:srgbClr val="00AEEF"/>
              </a:solidFill>
            </a:endParaRPr>
          </a:p>
          <a:p>
            <a:endParaRPr sz="2933">
              <a:solidFill>
                <a:srgbClr val="00AEEF"/>
              </a:solidFill>
            </a:endParaRPr>
          </a:p>
        </p:txBody>
      </p:sp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6950597" y="4151703"/>
            <a:ext cx="5011600" cy="2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endParaRPr sz="1333">
              <a:solidFill>
                <a:schemeClr val="lt2"/>
              </a:solidFill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SzPts val="3200"/>
            </a:pPr>
            <a:endParaRPr sz="1333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76649" y="16967"/>
            <a:ext cx="11699600" cy="8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b="1">
                <a:solidFill>
                  <a:srgbClr val="FFFFFF"/>
                </a:solidFill>
              </a:rPr>
              <a:t>Our Vision</a:t>
            </a:r>
            <a:endParaRPr sz="2933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800" y="1440223"/>
            <a:ext cx="6268200" cy="215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954" y="1246087"/>
            <a:ext cx="1894233" cy="1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267" y="432067"/>
            <a:ext cx="1328500" cy="142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200" y="1957601"/>
            <a:ext cx="2325800" cy="158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/>
          <p:nvPr/>
        </p:nvSpPr>
        <p:spPr>
          <a:xfrm>
            <a:off x="5950500" y="2487400"/>
            <a:ext cx="145200" cy="14520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" name="Google Shape;183;p34"/>
          <p:cNvSpPr/>
          <p:nvPr/>
        </p:nvSpPr>
        <p:spPr>
          <a:xfrm>
            <a:off x="4826633" y="2705100"/>
            <a:ext cx="145200" cy="14520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4" name="Google Shape;184;p34"/>
          <p:cNvSpPr/>
          <p:nvPr/>
        </p:nvSpPr>
        <p:spPr>
          <a:xfrm>
            <a:off x="6846167" y="1794151"/>
            <a:ext cx="145200" cy="14520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5" name="Google Shape;185;p34"/>
          <p:cNvSpPr/>
          <p:nvPr/>
        </p:nvSpPr>
        <p:spPr>
          <a:xfrm>
            <a:off x="5008620" y="3167007"/>
            <a:ext cx="145200" cy="14520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" name="Google Shape;186;p34"/>
          <p:cNvSpPr/>
          <p:nvPr/>
        </p:nvSpPr>
        <p:spPr>
          <a:xfrm>
            <a:off x="5805300" y="1957600"/>
            <a:ext cx="145200" cy="145200"/>
          </a:xfrm>
          <a:prstGeom prst="ellipse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222531" y="3991805"/>
            <a:ext cx="9842000" cy="8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n-US"/>
              <a:t>Connect, illuminate and unlock the maritime world for a sustainable future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142867" y="-4"/>
            <a:ext cx="11906400" cy="74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b" anchorCtr="0">
            <a:noAutofit/>
          </a:bodyPr>
          <a:lstStyle/>
          <a:p>
            <a:r>
              <a:rPr lang="en-US"/>
              <a:t>AlphaOri Product Offerings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" y="2118"/>
            <a:ext cx="2117" cy="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" y="2118"/>
            <a:ext cx="2117" cy="2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5"/>
          <p:cNvGrpSpPr/>
          <p:nvPr/>
        </p:nvGrpSpPr>
        <p:grpSpPr>
          <a:xfrm>
            <a:off x="4445566" y="1859781"/>
            <a:ext cx="3227861" cy="2338121"/>
            <a:chOff x="3562400" y="857950"/>
            <a:chExt cx="2089501" cy="1753591"/>
          </a:xfrm>
        </p:grpSpPr>
        <p:sp>
          <p:nvSpPr>
            <p:cNvPr id="196" name="Google Shape;196;p35"/>
            <p:cNvSpPr txBox="1"/>
            <p:nvPr/>
          </p:nvSpPr>
          <p:spPr>
            <a:xfrm>
              <a:off x="3562401" y="1583441"/>
              <a:ext cx="2089500" cy="1028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1333"/>
                </a:spcAft>
              </a:pPr>
              <a:r>
                <a:rPr lang="en-US" sz="2267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Software only application for commercial operations </a:t>
              </a:r>
              <a:endParaRPr sz="2267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97" name="Google Shape;19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2400" y="857950"/>
              <a:ext cx="1746299" cy="5777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98" name="Google Shape;198;p35"/>
          <p:cNvGrpSpPr/>
          <p:nvPr/>
        </p:nvGrpSpPr>
        <p:grpSpPr>
          <a:xfrm>
            <a:off x="300496" y="1995825"/>
            <a:ext cx="3587445" cy="2263916"/>
            <a:chOff x="341500" y="1004812"/>
            <a:chExt cx="2460300" cy="1400938"/>
          </a:xfrm>
        </p:grpSpPr>
        <p:sp>
          <p:nvSpPr>
            <p:cNvPr id="199" name="Google Shape;199;p35"/>
            <p:cNvSpPr txBox="1"/>
            <p:nvPr/>
          </p:nvSpPr>
          <p:spPr>
            <a:xfrm>
              <a:off x="341500" y="1583450"/>
              <a:ext cx="24603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Bef>
                  <a:spcPts val="1333"/>
                </a:spcBef>
              </a:pPr>
              <a:r>
                <a:rPr lang="en-US" sz="2267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IOT / Big Data Platform and applications</a:t>
              </a:r>
              <a:endParaRPr sz="2267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spcBef>
                  <a:spcPts val="1333"/>
                </a:spcBef>
                <a:spcAft>
                  <a:spcPts val="1333"/>
                </a:spcAft>
              </a:pPr>
              <a:endParaRPr sz="1733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00" name="Google Shape;20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255" y="1004812"/>
              <a:ext cx="1474099" cy="284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35"/>
          <p:cNvGrpSpPr/>
          <p:nvPr/>
        </p:nvGrpSpPr>
        <p:grpSpPr>
          <a:xfrm>
            <a:off x="8534852" y="1859768"/>
            <a:ext cx="3095217" cy="2504533"/>
            <a:chOff x="6182388" y="857950"/>
            <a:chExt cx="2321413" cy="1878400"/>
          </a:xfrm>
        </p:grpSpPr>
        <p:sp>
          <p:nvSpPr>
            <p:cNvPr id="202" name="Google Shape;202;p35"/>
            <p:cNvSpPr txBox="1"/>
            <p:nvPr/>
          </p:nvSpPr>
          <p:spPr>
            <a:xfrm>
              <a:off x="6182400" y="1583449"/>
              <a:ext cx="2321400" cy="11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2267">
                  <a:solidFill>
                    <a:schemeClr val="lt2"/>
                  </a:solidFill>
                  <a:latin typeface="Avenir"/>
                  <a:ea typeface="Avenir"/>
                  <a:cs typeface="Avenir"/>
                  <a:sym typeface="Avenir"/>
                </a:rPr>
                <a:t>ERP Software for ship management</a:t>
              </a:r>
              <a:endParaRPr sz="2267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609585">
                <a:spcBef>
                  <a:spcPts val="1333"/>
                </a:spcBef>
                <a:spcAft>
                  <a:spcPts val="1333"/>
                </a:spcAft>
              </a:pPr>
              <a:endParaRPr sz="1733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03" name="Google Shape;203;p35"/>
            <p:cNvGrpSpPr/>
            <p:nvPr/>
          </p:nvGrpSpPr>
          <p:grpSpPr>
            <a:xfrm>
              <a:off x="6182388" y="857950"/>
              <a:ext cx="2179563" cy="577775"/>
              <a:chOff x="6414413" y="1095775"/>
              <a:chExt cx="2179563" cy="577775"/>
            </a:xfrm>
          </p:grpSpPr>
          <p:pic>
            <p:nvPicPr>
              <p:cNvPr id="204" name="Google Shape;204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14413" y="1095775"/>
                <a:ext cx="577775" cy="57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078550" y="1308337"/>
                <a:ext cx="1515426" cy="152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06" name="Google Shape;206;p35"/>
          <p:cNvCxnSpPr/>
          <p:nvPr/>
        </p:nvCxnSpPr>
        <p:spPr>
          <a:xfrm>
            <a:off x="3887933" y="1391467"/>
            <a:ext cx="27200" cy="41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8090551" y="1332800"/>
            <a:ext cx="27200" cy="41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>
            <a:off x="-67" y="2227867"/>
            <a:ext cx="12192000" cy="3648000"/>
          </a:xfrm>
          <a:prstGeom prst="roundRect">
            <a:avLst>
              <a:gd name="adj" fmla="val 0"/>
            </a:avLst>
          </a:prstGeom>
          <a:solidFill>
            <a:srgbClr val="24304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2"/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445567" y="1382233"/>
            <a:ext cx="11617200" cy="74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1867">
                <a:solidFill>
                  <a:srgbClr val="CBEEFD"/>
                </a:solidFill>
                <a:latin typeface="Arial"/>
                <a:ea typeface="Arial"/>
                <a:cs typeface="Arial"/>
                <a:sym typeface="Arial"/>
              </a:rPr>
              <a:t>Software only application leveraging on accurate hull model, noon reports and weather information to provide decision support for optimization or CP compliance as needed</a:t>
            </a:r>
            <a:endParaRPr sz="1867" u="sng">
              <a:solidFill>
                <a:srgbClr val="CBE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6"/>
          <p:cNvGrpSpPr/>
          <p:nvPr/>
        </p:nvGrpSpPr>
        <p:grpSpPr>
          <a:xfrm>
            <a:off x="7167500" y="3093185"/>
            <a:ext cx="2237600" cy="2146300"/>
            <a:chOff x="3023275" y="1420725"/>
            <a:chExt cx="1678200" cy="1609725"/>
          </a:xfrm>
        </p:grpSpPr>
        <p:sp>
          <p:nvSpPr>
            <p:cNvPr id="215" name="Google Shape;215;p36"/>
            <p:cNvSpPr txBox="1"/>
            <p:nvPr/>
          </p:nvSpPr>
          <p:spPr>
            <a:xfrm>
              <a:off x="3023275" y="2339250"/>
              <a:ext cx="16782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667" b="1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2</a:t>
              </a:r>
              <a:endParaRPr sz="2667" b="1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1600" b="1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Fuel/Performance Optimization</a:t>
              </a:r>
              <a:endParaRPr sz="1600" b="1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16" name="Google Shape;216;p36"/>
            <p:cNvGrpSpPr/>
            <p:nvPr/>
          </p:nvGrpSpPr>
          <p:grpSpPr>
            <a:xfrm>
              <a:off x="3345175" y="1420725"/>
              <a:ext cx="1034400" cy="936000"/>
              <a:chOff x="902700" y="1287925"/>
              <a:chExt cx="1034400" cy="936000"/>
            </a:xfrm>
          </p:grpSpPr>
          <p:sp>
            <p:nvSpPr>
              <p:cNvPr id="217" name="Google Shape;217;p36"/>
              <p:cNvSpPr/>
              <p:nvPr/>
            </p:nvSpPr>
            <p:spPr>
              <a:xfrm>
                <a:off x="902700" y="1287925"/>
                <a:ext cx="1034400" cy="936000"/>
              </a:xfrm>
              <a:prstGeom prst="roundRect">
                <a:avLst>
                  <a:gd name="adj" fmla="val 11627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100"/>
                </a:pPr>
                <a:endParaRPr sz="32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8" name="Google Shape;218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84850" y="1453825"/>
                <a:ext cx="453150" cy="60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9" name="Google Shape;219;p36"/>
          <p:cNvSpPr txBox="1"/>
          <p:nvPr/>
        </p:nvSpPr>
        <p:spPr>
          <a:xfrm>
            <a:off x="0" y="2031033"/>
            <a:ext cx="4162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Inspiration From</a:t>
            </a:r>
            <a:endParaRPr sz="24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20" name="Google Shape;220;p36"/>
          <p:cNvGrpSpPr/>
          <p:nvPr/>
        </p:nvGrpSpPr>
        <p:grpSpPr>
          <a:xfrm>
            <a:off x="9540333" y="3147385"/>
            <a:ext cx="2545600" cy="2146300"/>
            <a:chOff x="8145850" y="1436888"/>
            <a:chExt cx="1909200" cy="1609725"/>
          </a:xfrm>
        </p:grpSpPr>
        <p:sp>
          <p:nvSpPr>
            <p:cNvPr id="221" name="Google Shape;221;p36"/>
            <p:cNvSpPr txBox="1"/>
            <p:nvPr/>
          </p:nvSpPr>
          <p:spPr>
            <a:xfrm>
              <a:off x="8145850" y="2355413"/>
              <a:ext cx="19092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667" b="1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3</a:t>
              </a:r>
              <a:endParaRPr sz="2667" b="1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1600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$ Earnings</a:t>
              </a:r>
              <a:endParaRPr sz="1600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8583250" y="1436888"/>
              <a:ext cx="1034400" cy="936000"/>
            </a:xfrm>
            <a:prstGeom prst="roundRect">
              <a:avLst>
                <a:gd name="adj" fmla="val 1162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endParaRPr sz="3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Google Shape;22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63024" y="1580536"/>
              <a:ext cx="674850" cy="64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6"/>
          <p:cNvGrpSpPr/>
          <p:nvPr/>
        </p:nvGrpSpPr>
        <p:grpSpPr>
          <a:xfrm>
            <a:off x="0" y="147567"/>
            <a:ext cx="1714627" cy="618000"/>
            <a:chOff x="7650" y="110675"/>
            <a:chExt cx="1278300" cy="463500"/>
          </a:xfrm>
        </p:grpSpPr>
        <p:sp>
          <p:nvSpPr>
            <p:cNvPr id="225" name="Google Shape;225;p36"/>
            <p:cNvSpPr/>
            <p:nvPr/>
          </p:nvSpPr>
          <p:spPr>
            <a:xfrm>
              <a:off x="7650" y="110675"/>
              <a:ext cx="12783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26" name="Google Shape;22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36"/>
          <p:cNvGrpSpPr/>
          <p:nvPr/>
        </p:nvGrpSpPr>
        <p:grpSpPr>
          <a:xfrm>
            <a:off x="4364333" y="3093201"/>
            <a:ext cx="2545600" cy="2146300"/>
            <a:chOff x="4721050" y="2097100"/>
            <a:chExt cx="1909200" cy="1609725"/>
          </a:xfrm>
        </p:grpSpPr>
        <p:sp>
          <p:nvSpPr>
            <p:cNvPr id="228" name="Google Shape;228;p36"/>
            <p:cNvSpPr txBox="1"/>
            <p:nvPr/>
          </p:nvSpPr>
          <p:spPr>
            <a:xfrm>
              <a:off x="4721050" y="3015625"/>
              <a:ext cx="19092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2667" b="1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1</a:t>
              </a:r>
              <a:endParaRPr sz="2667" b="1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1600">
                  <a:solidFill>
                    <a:srgbClr val="DAE6EA"/>
                  </a:solidFill>
                  <a:latin typeface="Avenir"/>
                  <a:ea typeface="Avenir"/>
                  <a:cs typeface="Avenir"/>
                  <a:sym typeface="Avenir"/>
                </a:rPr>
                <a:t>Environment and Compliance</a:t>
              </a:r>
              <a:endParaRPr sz="1600">
                <a:solidFill>
                  <a:srgbClr val="DAE6EA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5082250" y="2097100"/>
              <a:ext cx="1034400" cy="936000"/>
            </a:xfrm>
            <a:prstGeom prst="roundRect">
              <a:avLst>
                <a:gd name="adj" fmla="val 11627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endParaRPr sz="3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9974" y="2279275"/>
              <a:ext cx="491350" cy="58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1719072" y="256032"/>
            <a:ext cx="10305200" cy="74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pPr marL="152396"/>
            <a:r>
              <a:rPr lang="en-US" sz="2933">
                <a:solidFill>
                  <a:schemeClr val="lt2"/>
                </a:solidFill>
              </a:rPr>
              <a:t>Scaled Optimisation for Planet, People and Profit</a:t>
            </a:r>
            <a:endParaRPr sz="2667"/>
          </a:p>
        </p:txBody>
      </p:sp>
      <p:sp>
        <p:nvSpPr>
          <p:cNvPr id="232" name="Google Shape;232;p36"/>
          <p:cNvSpPr/>
          <p:nvPr/>
        </p:nvSpPr>
        <p:spPr>
          <a:xfrm>
            <a:off x="322833" y="2887700"/>
            <a:ext cx="3713200" cy="383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4+ years with SMARTShip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322833" y="3352667"/>
            <a:ext cx="3713200" cy="383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300+ cargo vessels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322833" y="3817633"/>
            <a:ext cx="3713200" cy="383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Interactions with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787833" y="4301967"/>
            <a:ext cx="3248400" cy="38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Charterers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787833" y="4812133"/>
            <a:ext cx="3248400" cy="38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Fleet Operators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787833" y="5322300"/>
            <a:ext cx="3248400" cy="38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Traders</a:t>
            </a:r>
            <a:endParaRPr sz="2400">
              <a:solidFill>
                <a:schemeClr val="lt2"/>
              </a:solidFill>
            </a:endParaRPr>
          </a:p>
        </p:txBody>
      </p:sp>
      <p:cxnSp>
        <p:nvCxnSpPr>
          <p:cNvPr id="238" name="Google Shape;238;p36"/>
          <p:cNvCxnSpPr>
            <a:endCxn id="235" idx="1"/>
          </p:cNvCxnSpPr>
          <p:nvPr/>
        </p:nvCxnSpPr>
        <p:spPr>
          <a:xfrm rot="-5400000" flipH="1">
            <a:off x="529833" y="4235567"/>
            <a:ext cx="264000" cy="252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6"/>
          <p:cNvCxnSpPr/>
          <p:nvPr/>
        </p:nvCxnSpPr>
        <p:spPr>
          <a:xfrm rot="-5400000" flipH="1">
            <a:off x="397767" y="4613333"/>
            <a:ext cx="528400" cy="252000"/>
          </a:xfrm>
          <a:prstGeom prst="bentConnector3">
            <a:avLst>
              <a:gd name="adj1" fmla="val 977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6"/>
          <p:cNvCxnSpPr/>
          <p:nvPr/>
        </p:nvCxnSpPr>
        <p:spPr>
          <a:xfrm rot="-5400000" flipH="1">
            <a:off x="384767" y="5117100"/>
            <a:ext cx="554400" cy="252000"/>
          </a:xfrm>
          <a:prstGeom prst="bentConnector3">
            <a:avLst>
              <a:gd name="adj1" fmla="val 10017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821267" y="1703000"/>
            <a:ext cx="28224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>
                <a:solidFill>
                  <a:srgbClr val="0090C8"/>
                </a:solidFill>
                <a:latin typeface="Avenir"/>
                <a:ea typeface="Avenir"/>
                <a:cs typeface="Avenir"/>
                <a:sym typeface="Avenir"/>
              </a:rPr>
              <a:t>Collect &amp; Validate</a:t>
            </a:r>
            <a:endParaRPr sz="2400" b="1">
              <a:solidFill>
                <a:srgbClr val="0090C8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Noon report data + AIS + Live weather info</a:t>
            </a:r>
            <a:endParaRPr sz="1600" b="1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4511267" y="1703000"/>
            <a:ext cx="31276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>
                <a:solidFill>
                  <a:srgbClr val="0090C8"/>
                </a:solidFill>
                <a:latin typeface="Avenir"/>
                <a:ea typeface="Avenir"/>
                <a:cs typeface="Avenir"/>
                <a:sym typeface="Avenir"/>
              </a:rPr>
              <a:t>Analyze &amp; Optimize</a:t>
            </a:r>
            <a:endParaRPr sz="2400" b="1">
              <a:solidFill>
                <a:srgbClr val="0090C8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1600" b="1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Contextual insights and data driven decision making</a:t>
            </a:r>
            <a:endParaRPr sz="1600" b="1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8363200" y="1703000"/>
            <a:ext cx="28224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>
                <a:solidFill>
                  <a:srgbClr val="0090C8"/>
                </a:solidFill>
                <a:latin typeface="Avenir"/>
                <a:ea typeface="Avenir"/>
                <a:cs typeface="Avenir"/>
                <a:sym typeface="Avenir"/>
              </a:rPr>
              <a:t>Monitor &amp; Report</a:t>
            </a:r>
            <a:endParaRPr sz="2400" b="1">
              <a:solidFill>
                <a:srgbClr val="0090C8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1600" b="1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Voyage performance - Operational support</a:t>
            </a:r>
            <a:endParaRPr sz="1600" b="1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3480"/>
            <a:ext cx="12192000" cy="263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1714400" y="256032"/>
            <a:ext cx="10402400" cy="8452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667">
                <a:solidFill>
                  <a:schemeClr val="lt2"/>
                </a:solidFill>
              </a:rPr>
              <a:t>Easy to use Wx Routing, voyage optimization &amp; analysis platform</a:t>
            </a:r>
            <a:endParaRPr sz="1867" u="sng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37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251" name="Google Shape;251;p37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52" name="Google Shape;2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8"/>
          <p:cNvGrpSpPr/>
          <p:nvPr/>
        </p:nvGrpSpPr>
        <p:grpSpPr>
          <a:xfrm>
            <a:off x="1" y="812934"/>
            <a:ext cx="11013465" cy="5232133"/>
            <a:chOff x="0" y="609700"/>
            <a:chExt cx="8260099" cy="3924100"/>
          </a:xfrm>
        </p:grpSpPr>
        <p:pic>
          <p:nvPicPr>
            <p:cNvPr id="259" name="Google Shape;25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09700"/>
              <a:ext cx="8260099" cy="392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0850" y="624700"/>
              <a:ext cx="6940049" cy="3894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38"/>
          <p:cNvGrpSpPr/>
          <p:nvPr/>
        </p:nvGrpSpPr>
        <p:grpSpPr>
          <a:xfrm>
            <a:off x="313200" y="839908"/>
            <a:ext cx="3696400" cy="1465992"/>
            <a:chOff x="273075" y="872725"/>
            <a:chExt cx="2772300" cy="1099494"/>
          </a:xfrm>
        </p:grpSpPr>
        <p:sp>
          <p:nvSpPr>
            <p:cNvPr id="262" name="Google Shape;262;p38"/>
            <p:cNvSpPr/>
            <p:nvPr/>
          </p:nvSpPr>
          <p:spPr>
            <a:xfrm>
              <a:off x="273075" y="955219"/>
              <a:ext cx="27723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71486">
                <a:buClr>
                  <a:schemeClr val="dk1"/>
                </a:buClr>
                <a:buSzPts val="1100"/>
              </a:pPr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VOYAGE OPTIMISATION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71486">
                <a:spcBef>
                  <a:spcPts val="1333"/>
                </a:spcBef>
                <a:buClr>
                  <a:schemeClr val="dk1"/>
                </a:buClr>
                <a:buSzPts val="1100"/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Patented AI based optimisation algorithm, includes  Wx routing and  provides multiple options</a:t>
              </a:r>
              <a:endParaRPr sz="1733"/>
            </a:p>
          </p:txBody>
        </p:sp>
        <p:pic>
          <p:nvPicPr>
            <p:cNvPr id="263" name="Google Shape;263;p38"/>
            <p:cNvPicPr preferRelativeResize="0"/>
            <p:nvPr/>
          </p:nvPicPr>
          <p:blipFill rotWithShape="1">
            <a:blip r:embed="rId5">
              <a:alphaModFix/>
            </a:blip>
            <a:srcRect l="119649" r="-119649"/>
            <a:stretch/>
          </p:blipFill>
          <p:spPr>
            <a:xfrm>
              <a:off x="793796" y="872725"/>
              <a:ext cx="306483" cy="44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38"/>
          <p:cNvGrpSpPr/>
          <p:nvPr/>
        </p:nvGrpSpPr>
        <p:grpSpPr>
          <a:xfrm>
            <a:off x="8350533" y="902941"/>
            <a:ext cx="3621200" cy="1437059"/>
            <a:chOff x="700300" y="2963206"/>
            <a:chExt cx="2715900" cy="1077794"/>
          </a:xfrm>
        </p:grpSpPr>
        <p:sp>
          <p:nvSpPr>
            <p:cNvPr id="265" name="Google Shape;265;p38"/>
            <p:cNvSpPr/>
            <p:nvPr/>
          </p:nvSpPr>
          <p:spPr>
            <a:xfrm>
              <a:off x="700300" y="3024000"/>
              <a:ext cx="27159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71486"/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COMMERCIAL DASHBOARD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71486">
                <a:spcBef>
                  <a:spcPts val="1333"/>
                </a:spcBef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Detailed view on commercial performance and advice on optimization or CP compliance</a:t>
              </a:r>
              <a:endParaRPr sz="1733"/>
            </a:p>
          </p:txBody>
        </p:sp>
        <p:pic>
          <p:nvPicPr>
            <p:cNvPr id="266" name="Google Shape;26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750" y="2963206"/>
              <a:ext cx="410850" cy="4704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8"/>
          <p:cNvSpPr txBox="1">
            <a:spLocks noGrp="1"/>
          </p:cNvSpPr>
          <p:nvPr>
            <p:ph type="sldNum" idx="12"/>
          </p:nvPr>
        </p:nvSpPr>
        <p:spPr>
          <a:xfrm>
            <a:off x="11842879" y="6476507"/>
            <a:ext cx="327200" cy="302800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b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1714400" y="252867"/>
            <a:ext cx="10164400" cy="6340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 sz="2667"/>
              <a:t> Features &amp; Application</a:t>
            </a:r>
            <a:endParaRPr sz="2667"/>
          </a:p>
        </p:txBody>
      </p:sp>
      <p:grpSp>
        <p:nvGrpSpPr>
          <p:cNvPr id="269" name="Google Shape;269;p38"/>
          <p:cNvGrpSpPr/>
          <p:nvPr/>
        </p:nvGrpSpPr>
        <p:grpSpPr>
          <a:xfrm>
            <a:off x="463200" y="4215383"/>
            <a:ext cx="3546400" cy="1416484"/>
            <a:chOff x="5965575" y="1235225"/>
            <a:chExt cx="2659800" cy="1062363"/>
          </a:xfrm>
        </p:grpSpPr>
        <p:sp>
          <p:nvSpPr>
            <p:cNvPr id="270" name="Google Shape;270;p38"/>
            <p:cNvSpPr/>
            <p:nvPr/>
          </p:nvSpPr>
          <p:spPr>
            <a:xfrm>
              <a:off x="5965575" y="1280588"/>
              <a:ext cx="26598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71486"/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SUSTAINABILITY APP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71486">
                <a:spcBef>
                  <a:spcPts val="1333"/>
                </a:spcBef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Automatic EEOI/CII ratings dashboard with benchmarking and insights on voyage speed</a:t>
              </a:r>
              <a:endParaRPr sz="1733"/>
            </a:p>
          </p:txBody>
        </p:sp>
        <p:pic>
          <p:nvPicPr>
            <p:cNvPr id="271" name="Google Shape;271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71525" y="1235225"/>
              <a:ext cx="379100" cy="40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38"/>
          <p:cNvGrpSpPr/>
          <p:nvPr/>
        </p:nvGrpSpPr>
        <p:grpSpPr>
          <a:xfrm>
            <a:off x="0" y="147567"/>
            <a:ext cx="1714400" cy="618000"/>
            <a:chOff x="0" y="110675"/>
            <a:chExt cx="1285800" cy="463500"/>
          </a:xfrm>
        </p:grpSpPr>
        <p:sp>
          <p:nvSpPr>
            <p:cNvPr id="273" name="Google Shape;273;p38"/>
            <p:cNvSpPr/>
            <p:nvPr/>
          </p:nvSpPr>
          <p:spPr>
            <a:xfrm>
              <a:off x="0" y="110675"/>
              <a:ext cx="1285800" cy="46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274" name="Google Shape;274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4825" y="167626"/>
              <a:ext cx="1050893" cy="34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38"/>
          <p:cNvGrpSpPr/>
          <p:nvPr/>
        </p:nvGrpSpPr>
        <p:grpSpPr>
          <a:xfrm>
            <a:off x="4590700" y="4241734"/>
            <a:ext cx="3469200" cy="1378567"/>
            <a:chOff x="3533950" y="3181300"/>
            <a:chExt cx="2601900" cy="1033925"/>
          </a:xfrm>
        </p:grpSpPr>
        <p:sp>
          <p:nvSpPr>
            <p:cNvPr id="276" name="Google Shape;276;p38"/>
            <p:cNvSpPr/>
            <p:nvPr/>
          </p:nvSpPr>
          <p:spPr>
            <a:xfrm>
              <a:off x="3533950" y="3198225"/>
              <a:ext cx="26019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33387"/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SMART REPORTS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33387">
                <a:spcBef>
                  <a:spcPts val="1333"/>
                </a:spcBef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Automated voyage reporting with analytics - before, during and after completion.</a:t>
              </a:r>
              <a:endParaRPr sz="1733"/>
            </a:p>
          </p:txBody>
        </p:sp>
        <p:pic>
          <p:nvPicPr>
            <p:cNvPr id="277" name="Google Shape;277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86625" y="3181300"/>
              <a:ext cx="408250" cy="40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38"/>
          <p:cNvGrpSpPr/>
          <p:nvPr/>
        </p:nvGrpSpPr>
        <p:grpSpPr>
          <a:xfrm>
            <a:off x="8466333" y="4215372"/>
            <a:ext cx="3546400" cy="1404929"/>
            <a:chOff x="6349750" y="3161528"/>
            <a:chExt cx="2659800" cy="1053697"/>
          </a:xfrm>
        </p:grpSpPr>
        <p:sp>
          <p:nvSpPr>
            <p:cNvPr id="279" name="Google Shape;279;p38"/>
            <p:cNvSpPr/>
            <p:nvPr/>
          </p:nvSpPr>
          <p:spPr>
            <a:xfrm>
              <a:off x="6349750" y="3198225"/>
              <a:ext cx="26598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533387"/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HULL PERFORMANCE  APP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33387">
                <a:spcBef>
                  <a:spcPts val="1333"/>
                </a:spcBef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Automated hull monitoring and cleaning advice. Speed cons tables for clean and current hull</a:t>
              </a:r>
              <a:endParaRPr sz="1733"/>
            </a:p>
          </p:txBody>
        </p:sp>
        <p:pic>
          <p:nvPicPr>
            <p:cNvPr id="280" name="Google Shape;280;p38"/>
            <p:cNvPicPr preferRelativeResize="0"/>
            <p:nvPr/>
          </p:nvPicPr>
          <p:blipFill rotWithShape="1">
            <a:blip r:embed="rId10">
              <a:alphaModFix/>
            </a:blip>
            <a:srcRect l="25840" r="-25839"/>
            <a:stretch/>
          </p:blipFill>
          <p:spPr>
            <a:xfrm>
              <a:off x="6493091" y="3161528"/>
              <a:ext cx="485550" cy="36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38"/>
          <p:cNvGrpSpPr/>
          <p:nvPr/>
        </p:nvGrpSpPr>
        <p:grpSpPr>
          <a:xfrm>
            <a:off x="4660930" y="886861"/>
            <a:ext cx="3222772" cy="1372081"/>
            <a:chOff x="3586622" y="665145"/>
            <a:chExt cx="2417079" cy="1029061"/>
          </a:xfrm>
        </p:grpSpPr>
        <p:sp>
          <p:nvSpPr>
            <p:cNvPr id="282" name="Google Shape;282;p38"/>
            <p:cNvSpPr/>
            <p:nvPr/>
          </p:nvSpPr>
          <p:spPr>
            <a:xfrm>
              <a:off x="3613001" y="677206"/>
              <a:ext cx="2390700" cy="10170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571486"/>
              <a:r>
                <a:rPr lang="en-US" sz="1467" b="1">
                  <a:solidFill>
                    <a:srgbClr val="CBEEFD"/>
                  </a:solidFill>
                  <a:latin typeface="Play"/>
                  <a:ea typeface="Play"/>
                  <a:cs typeface="Play"/>
                  <a:sym typeface="Play"/>
                </a:rPr>
                <a:t>VOYAGE PERFORMANCE</a:t>
              </a:r>
              <a:endParaRPr sz="1467" b="1">
                <a:solidFill>
                  <a:srgbClr val="CBEEFD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marL="571486">
                <a:spcBef>
                  <a:spcPts val="1333"/>
                </a:spcBef>
              </a:pPr>
              <a:r>
                <a:rPr lang="en-US" sz="1467">
                  <a:solidFill>
                    <a:srgbClr val="CBEEFD"/>
                  </a:solidFill>
                  <a:latin typeface="Avenir"/>
                  <a:ea typeface="Avenir"/>
                  <a:cs typeface="Avenir"/>
                  <a:sym typeface="Avenir"/>
                </a:rPr>
                <a:t>Live monitoring &amp; decision support for prompt intervention</a:t>
              </a:r>
              <a:endParaRPr sz="1733"/>
            </a:p>
          </p:txBody>
        </p:sp>
        <p:pic>
          <p:nvPicPr>
            <p:cNvPr id="283" name="Google Shape;283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86622" y="665145"/>
              <a:ext cx="555906" cy="383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95" y="902934"/>
            <a:ext cx="408644" cy="5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1174999" y="2968207"/>
            <a:ext cx="9842000" cy="9216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-US"/>
              <a:t>SMARTVoyager - Quick Reference Guide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503</Words>
  <Application>Microsoft Office PowerPoint</Application>
  <PresentationFormat>Widescreen</PresentationFormat>
  <Paragraphs>92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</vt:lpstr>
      <vt:lpstr>Calibri</vt:lpstr>
      <vt:lpstr>Calibri Light</vt:lpstr>
      <vt:lpstr>Play</vt:lpstr>
      <vt:lpstr>Roboto</vt:lpstr>
      <vt:lpstr>Office Theme</vt:lpstr>
      <vt:lpstr>PowerPoint Presentation</vt:lpstr>
      <vt:lpstr>PowerPoint Presentation</vt:lpstr>
      <vt:lpstr>Agenda  Brief introduction Who we are  Workflow Quick demo of most important screens Questions  </vt:lpstr>
      <vt:lpstr>Our Vision</vt:lpstr>
      <vt:lpstr>AlphaOri Product Offerings</vt:lpstr>
      <vt:lpstr>Software only application leveraging on accurate hull model, noon reports and weather information to provide decision support for optimization or CP compliance as needed</vt:lpstr>
      <vt:lpstr>Easy to use Wx Routing, voyage optimization &amp; analysis platform</vt:lpstr>
      <vt:lpstr> Features &amp; Application</vt:lpstr>
      <vt:lpstr>SMARTVoyager - Quick Reference Guide</vt:lpstr>
      <vt:lpstr>Workflow  </vt:lpstr>
      <vt:lpstr>Signing in to the platform  Open a web browser and enter https://sv-oldendorff.alphaorimarine.com. </vt:lpstr>
      <vt:lpstr>Landing Page - Map View  The map area displays the position of the vessels based on the last received AIS data.  </vt:lpstr>
      <vt:lpstr>Selecting the ships that you want to follow    </vt:lpstr>
      <vt:lpstr>Voyage / Vessel Creation</vt:lpstr>
      <vt:lpstr>Daily monitoring of your ships  </vt:lpstr>
      <vt:lpstr>Daily monitoring of your ships - Vessel view  </vt:lpstr>
      <vt:lpstr>Voyage Opt - Vessel view  </vt:lpstr>
      <vt:lpstr>Voyage Opt - More about routing (the grid monitoring  </vt:lpstr>
      <vt:lpstr>CP Module - Fleet View</vt:lpstr>
      <vt:lpstr>CP Module - Details at ship level   </vt:lpstr>
      <vt:lpstr>Various Reports  </vt:lpstr>
      <vt:lpstr>       Questions ?  </vt:lpstr>
      <vt:lpstr>       Thanks!</vt:lpstr>
      <vt:lpstr>Optimization algorithm_cropped section of network options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Virat Gupta</dc:creator>
  <cp:lastModifiedBy>Virat Gupta</cp:lastModifiedBy>
  <cp:revision>3</cp:revision>
  <dcterms:created xsi:type="dcterms:W3CDTF">2023-01-19T12:24:58Z</dcterms:created>
  <dcterms:modified xsi:type="dcterms:W3CDTF">2023-01-20T10:11:27Z</dcterms:modified>
</cp:coreProperties>
</file>